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7" r:id="rId3"/>
    <p:sldId id="309" r:id="rId4"/>
    <p:sldId id="304" r:id="rId5"/>
    <p:sldId id="322" r:id="rId6"/>
    <p:sldId id="323" r:id="rId7"/>
    <p:sldId id="315" r:id="rId8"/>
    <p:sldId id="318" r:id="rId9"/>
    <p:sldId id="306" r:id="rId10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e, Rebecca" initials="KR" lastIdx="1" clrIdx="0">
    <p:extLst>
      <p:ext uri="{19B8F6BF-5375-455C-9EA6-DF929625EA0E}">
        <p15:presenceInfo xmlns:p15="http://schemas.microsoft.com/office/powerpoint/2012/main" userId="S-1-5-21-1339303556-449845944-1601390327-146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B336"/>
    <a:srgbClr val="6E9A64"/>
    <a:srgbClr val="B01B10"/>
    <a:srgbClr val="000000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0" autoAdjust="0"/>
    <p:restoredTop sz="89866" autoAdjust="0"/>
  </p:normalViewPr>
  <p:slideViewPr>
    <p:cSldViewPr>
      <p:cViewPr varScale="1">
        <p:scale>
          <a:sx n="88" d="100"/>
          <a:sy n="88" d="100"/>
        </p:scale>
        <p:origin x="108" y="82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413F5AB5-A4CC-4A78-B128-2B5805C8C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BC1BAC1C-8A5C-4FCF-BC50-A7B2E5365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95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9188F1-E350-47BA-8EF2-2133D20EFC96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077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BAC1C-8A5C-4FCF-BC50-A7B2E536599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5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BAC1C-8A5C-4FCF-BC50-A7B2E536599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0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ICIS:</a:t>
            </a:r>
          </a:p>
          <a:p>
            <a:r>
              <a:rPr lang="en-US" dirty="0" smtClean="0"/>
              <a:t>CAA stationary sources (ICIS-Air)</a:t>
            </a:r>
          </a:p>
          <a:p>
            <a:r>
              <a:rPr lang="en-US" dirty="0" smtClean="0"/>
              <a:t>CWA dischargers (ICIS-NPDES)</a:t>
            </a:r>
          </a:p>
          <a:p>
            <a:r>
              <a:rPr lang="en-US" dirty="0" smtClean="0"/>
              <a:t>Multi-statute EPA enforcement cases (ICIS FE&amp;C)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BAC1C-8A5C-4FCF-BC50-A7B2E536599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93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BAC1C-8A5C-4FCF-BC50-A7B2E53659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5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1D83-71D1-4E7D-B382-4B6B8CCC9D70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0526-E20E-437F-ACCE-41F73731B1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echo-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0513" y="304800"/>
            <a:ext cx="12334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60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381000"/>
          </a:xfrm>
        </p:spPr>
        <p:txBody>
          <a:bodyPr/>
          <a:lstStyle>
            <a:lvl1pPr>
              <a:defRPr sz="1000" baseline="0"/>
            </a:lvl1pPr>
          </a:lstStyle>
          <a:p>
            <a:pPr>
              <a:defRPr/>
            </a:pPr>
            <a:fld id="{20BAE55E-6C6D-4D5E-A645-1C50D04E86A3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486400" cy="3810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3810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477423A-8789-44CD-8A2E-2FA43D2365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echo-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0513" y="304800"/>
            <a:ext cx="12334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3810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943F502-51CE-4D34-9A83-2780C8FE8513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5486400" cy="3810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3810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28ADECE-CA6F-4395-B9C2-3925B492D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5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F9367DE9-A59D-4DBA-8452-5F3FE3C98FD4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DE0B57BA-5AB9-4137-84CC-F9A52E1E8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ho.epa.gov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cho.epa.gov/resources/echo-data/about-the-dat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fpub.epa.gov/dmr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of EPA Regulatory Compliance and Enforcement Data (ECHO)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Enforcement and Compliance History Online – http://echo.epa.gov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17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773732-284C-46ED-83D3-A07F77FE67D3}" type="datetime1">
              <a:rPr lang="en-US" smtClean="0">
                <a:ea typeface="ＭＳ Ｐゴシック" pitchFamily="34" charset="-128"/>
              </a:rPr>
              <a:t>4/15/2015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17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3371A-74C6-4D74-8547-8B65B79E97E4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17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67000" y="6019800"/>
            <a:ext cx="3810000" cy="457200"/>
          </a:xfrm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U.S. Environmental Protection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6200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sz="2400" kern="1200" dirty="0" smtClean="0"/>
              <a:t>The U.S. Environmental Protection Agency (EPA) provides public access to its regulatory compliance and enforcement data, via the Internet.</a:t>
            </a:r>
          </a:p>
          <a:p>
            <a:endParaRPr lang="en-US" sz="2400" kern="1200" dirty="0" smtClean="0"/>
          </a:p>
          <a:p>
            <a:r>
              <a:rPr lang="en-US" sz="2400" kern="1200" dirty="0" smtClean="0"/>
              <a:t>The Enforcement and Compliance History Online (ECHO) website at </a:t>
            </a:r>
            <a:r>
              <a:rPr lang="en-US" sz="2400" kern="1200" dirty="0" smtClean="0">
                <a:hlinkClick r:id="rId2"/>
              </a:rPr>
              <a:t>http://echo.epa.gov</a:t>
            </a:r>
            <a:r>
              <a:rPr lang="en-US" sz="2400" kern="1200" dirty="0" smtClean="0"/>
              <a:t> integrates data from major EPA information systems for public use.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8D8C85-6328-4D39-8C4C-6E7E793A12F0}" type="datetime1">
              <a:rPr lang="en-US" smtClean="0">
                <a:ea typeface="ＭＳ Ｐゴシック" pitchFamily="34" charset="-128"/>
              </a:rPr>
              <a:t>4/15/2015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685800"/>
          </a:xfrm>
        </p:spPr>
        <p:txBody>
          <a:bodyPr/>
          <a:lstStyle/>
          <a:p>
            <a:r>
              <a:rPr lang="en-US" dirty="0" smtClean="0"/>
              <a:t>What is ECHO?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sz="2400" dirty="0" smtClean="0"/>
              <a:t>ECHO is EPA’s public website that provides compliance information about regulated facilities.</a:t>
            </a:r>
          </a:p>
          <a:p>
            <a:pPr lvl="1"/>
            <a:r>
              <a:rPr lang="en-US" sz="2000" dirty="0" smtClean="0"/>
              <a:t>How they are regulated (Clean Air Act, Clean Water Act, Resource Conservation and Recovery Act, Safe Drinking Water Act)</a:t>
            </a:r>
          </a:p>
          <a:p>
            <a:pPr lvl="1"/>
            <a:r>
              <a:rPr lang="en-US" sz="2000" dirty="0" smtClean="0"/>
              <a:t>When they were inspected</a:t>
            </a:r>
          </a:p>
          <a:p>
            <a:pPr lvl="1"/>
            <a:r>
              <a:rPr lang="en-US" sz="2000" dirty="0" smtClean="0"/>
              <a:t>Whether violations of environmental regulations were found</a:t>
            </a:r>
          </a:p>
          <a:p>
            <a:pPr lvl="1"/>
            <a:r>
              <a:rPr lang="en-US" sz="2000" dirty="0" smtClean="0"/>
              <a:t>Whether enforcement action was taken</a:t>
            </a:r>
          </a:p>
          <a:p>
            <a:r>
              <a:rPr lang="en-US" sz="2400" dirty="0" smtClean="0"/>
              <a:t>The site also provides dashboards with views of overall enforcement and compliance status trends and some </a:t>
            </a:r>
            <a:r>
              <a:rPr lang="en-US" sz="2400" smtClean="0"/>
              <a:t>bulk datasets </a:t>
            </a:r>
            <a:r>
              <a:rPr lang="en-US" sz="2400" dirty="0" smtClean="0"/>
              <a:t>for download.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5B9AC-DA97-4BA0-8DAC-FEC7442129E7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20000" cy="838200"/>
          </a:xfrm>
        </p:spPr>
        <p:txBody>
          <a:bodyPr/>
          <a:lstStyle/>
          <a:p>
            <a:r>
              <a:rPr lang="en-US" dirty="0" smtClean="0"/>
              <a:t>ECHO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9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kern="1200" dirty="0" smtClean="0"/>
              <a:t>Compliance history for more than 800,000 EPA-regulated facilities</a:t>
            </a:r>
          </a:p>
          <a:p>
            <a:pPr marL="744538" lvl="1" indent="-3444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Three-year compliance status and five-year inspection and enforcement history</a:t>
            </a:r>
          </a:p>
          <a:p>
            <a:pPr marL="744538" lvl="1" indent="-3444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EPA, State, Local, and Tribal environmental data for:</a:t>
            </a:r>
          </a:p>
          <a:p>
            <a:pPr marL="1314450" lvl="2" indent="-3444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kern="1200" dirty="0" smtClean="0"/>
              <a:t>Clean Air Act stationary sources</a:t>
            </a:r>
          </a:p>
          <a:p>
            <a:pPr marL="1314450" lvl="2" indent="-3444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kern="1200" dirty="0" smtClean="0"/>
              <a:t>Clean Water Act permitted dischargers</a:t>
            </a:r>
          </a:p>
          <a:p>
            <a:pPr marL="1314450" lvl="2" indent="-3444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kern="1200" dirty="0" smtClean="0"/>
              <a:t>Resource Conservation and Recovery Act hazardous waste handlers</a:t>
            </a:r>
          </a:p>
          <a:p>
            <a:pPr marL="1314450" lvl="2" indent="-3444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kern="1200" dirty="0" smtClean="0"/>
              <a:t>Safe Drinking Water Act public water systems</a:t>
            </a:r>
          </a:p>
          <a:p>
            <a:pPr marL="744538" lvl="1" indent="-3444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EPA inspection and enforcement action data for other statutes like EPCRA, FIFRA, and TSCA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01627C-83FA-4321-9B7A-6739B4AC6FCA}" type="datetime1">
              <a:rPr lang="en-US" smtClean="0">
                <a:ea typeface="ＭＳ Ｐゴシック" pitchFamily="34" charset="-128"/>
              </a:rPr>
              <a:t>4/15/2015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685800"/>
          </a:xfrm>
        </p:spPr>
        <p:txBody>
          <a:bodyPr/>
          <a:lstStyle/>
          <a:p>
            <a:r>
              <a:rPr lang="en-US" dirty="0" smtClean="0"/>
              <a:t>ECHO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marL="344488" lvl="0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1200" dirty="0" smtClean="0"/>
              <a:t>From the ECHO home page, click on “More Search Options” and then select All Data or a specific program under “Search Type.”</a:t>
            </a:r>
          </a:p>
          <a:p>
            <a:pPr marL="344488" lvl="0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kern="1200" dirty="0" smtClean="0"/>
          </a:p>
          <a:p>
            <a:pPr marL="344488" lvl="0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1200" dirty="0" smtClean="0"/>
              <a:t>“View More Search Options” and “Expand All” show all available criteria, including: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Basic facility and permit data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Inspections/evaluations performed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Violations with pollutants or brief violation types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Significant violation status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Enforcement actions taken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Penalties assessed</a:t>
            </a:r>
          </a:p>
          <a:p>
            <a:pPr marL="744538" lvl="1" indent="-3444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/>
              <a:t>Demographics and pollutant release data (for context)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7C2BE-505E-49FE-BC11-C7E21C063D0C}" type="datetime1">
              <a:rPr lang="en-US" smtClean="0">
                <a:solidFill>
                  <a:srgbClr val="000000"/>
                </a:solidFill>
              </a:rPr>
              <a:t>4/15/2015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U.S. Environmental Protection Agency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762000"/>
          </a:xfrm>
        </p:spPr>
        <p:txBody>
          <a:bodyPr/>
          <a:lstStyle/>
          <a:p>
            <a:r>
              <a:rPr lang="en-US" dirty="0"/>
              <a:t>ECHO </a:t>
            </a:r>
            <a:r>
              <a:rPr lang="en-US" dirty="0" smtClean="0"/>
              <a:t>Searches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sz="2000" dirty="0" smtClean="0"/>
              <a:t>The search results give a map with icons based on compliance/enforcement data and summary data about the search.</a:t>
            </a:r>
          </a:p>
          <a:p>
            <a:r>
              <a:rPr lang="en-US" sz="2000" dirty="0" smtClean="0"/>
              <a:t>The table of search results can be modified by clicking “Customize Columns.”</a:t>
            </a:r>
          </a:p>
          <a:p>
            <a:r>
              <a:rPr lang="en-US" sz="2000" dirty="0" smtClean="0"/>
              <a:t>The raw data can be downloaded as an Excel file.</a:t>
            </a:r>
          </a:p>
          <a:p>
            <a:r>
              <a:rPr lang="en-US" sz="2000" dirty="0" smtClean="0"/>
              <a:t>Adjust search criteria by clicking “Modify Search”</a:t>
            </a:r>
          </a:p>
          <a:p>
            <a:r>
              <a:rPr lang="en-US" sz="2000" dirty="0" smtClean="0"/>
              <a:t>Results table links to detailed reports</a:t>
            </a:r>
          </a:p>
          <a:p>
            <a:pPr lvl="1"/>
            <a:r>
              <a:rPr lang="en-US" sz="1800" dirty="0" smtClean="0"/>
              <a:t>Detailed Facility Report: Integrated facility report (cross-statute)</a:t>
            </a:r>
          </a:p>
          <a:p>
            <a:pPr lvl="1"/>
            <a:r>
              <a:rPr lang="en-US" sz="1800" dirty="0" smtClean="0"/>
              <a:t>Case Report: More information </a:t>
            </a:r>
            <a:r>
              <a:rPr lang="en-US" sz="1800" dirty="0"/>
              <a:t>about EPA enforcement cases</a:t>
            </a:r>
          </a:p>
          <a:p>
            <a:pPr lvl="1"/>
            <a:r>
              <a:rPr lang="en-US" sz="1800" dirty="0" smtClean="0"/>
              <a:t>Effluent Charts and Pollutant Report: NPDES DMR data</a:t>
            </a:r>
          </a:p>
          <a:p>
            <a:pPr lvl="1"/>
            <a:r>
              <a:rPr lang="en-US" sz="1800" dirty="0" smtClean="0"/>
              <a:t>Air Pollutant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C23A8-6E91-4389-901F-BE38D9DA573D}" type="datetime1">
              <a:rPr lang="en-US" smtClean="0">
                <a:solidFill>
                  <a:srgbClr val="000000"/>
                </a:solidFill>
              </a:rPr>
              <a:t>4/15/2015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U.S. Environmental Protection Agency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533400"/>
          </a:xfrm>
        </p:spPr>
        <p:txBody>
          <a:bodyPr/>
          <a:lstStyle/>
          <a:p>
            <a:r>
              <a:rPr lang="en-US" dirty="0" smtClean="0"/>
              <a:t>Sources of ECHO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419600"/>
          </a:xfrm>
        </p:spPr>
        <p:txBody>
          <a:bodyPr/>
          <a:lstStyle/>
          <a:p>
            <a:r>
              <a:rPr lang="en-US" sz="2400" dirty="0" smtClean="0"/>
              <a:t>ECHO extracts data from other EPA data systems, typically on a weekly basis:</a:t>
            </a:r>
          </a:p>
          <a:p>
            <a:pPr lvl="1"/>
            <a:r>
              <a:rPr lang="en-US" sz="2000" dirty="0" smtClean="0"/>
              <a:t>Integrated </a:t>
            </a:r>
            <a:r>
              <a:rPr lang="en-US" sz="2000" dirty="0"/>
              <a:t>Compliance Information System </a:t>
            </a:r>
            <a:r>
              <a:rPr lang="en-US" sz="2000" dirty="0" smtClean="0"/>
              <a:t>(</a:t>
            </a:r>
            <a:r>
              <a:rPr lang="en-US" sz="2000" dirty="0"/>
              <a:t>ICIS)</a:t>
            </a:r>
          </a:p>
          <a:p>
            <a:pPr lvl="1"/>
            <a:r>
              <a:rPr lang="en-US" sz="2000" dirty="0" smtClean="0"/>
              <a:t>Resource Conservation and Recovery Act Information System (RCRAInfo)</a:t>
            </a:r>
          </a:p>
          <a:p>
            <a:pPr lvl="1"/>
            <a:r>
              <a:rPr lang="en-US" sz="2000" dirty="0" smtClean="0"/>
              <a:t>Safe Drinking Water Information System (extracted quarterly)</a:t>
            </a:r>
          </a:p>
          <a:p>
            <a:pPr lvl="1"/>
            <a:r>
              <a:rPr lang="en-US" sz="2000" dirty="0" smtClean="0"/>
              <a:t>Facility Registry System (links EPA-regulated facilities and permits under one ID number)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dirty="0"/>
              <a:t>with refresh dates on “About the Data” page (</a:t>
            </a:r>
            <a:r>
              <a:rPr lang="en-US" sz="2000" dirty="0">
                <a:hlinkClick r:id="rId3"/>
              </a:rPr>
              <a:t>http://echo.epa.gov/resources/echo-data/about-the-data</a:t>
            </a:r>
            <a:r>
              <a:rPr lang="en-US" sz="2000" dirty="0" smtClean="0"/>
              <a:t>)</a:t>
            </a:r>
          </a:p>
          <a:p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677F8-D06E-4595-B814-18DD66922911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762000"/>
          </a:xfrm>
        </p:spPr>
        <p:txBody>
          <a:bodyPr/>
          <a:lstStyle/>
          <a:p>
            <a:r>
              <a:rPr lang="en-US" dirty="0" smtClean="0"/>
              <a:t>Clean Water Act Pollutant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267200"/>
          </a:xfrm>
        </p:spPr>
        <p:txBody>
          <a:bodyPr/>
          <a:lstStyle/>
          <a:p>
            <a:r>
              <a:rPr lang="en-US" sz="2400" dirty="0" smtClean="0"/>
              <a:t>ECHO includes some waste water pollutant data, but links to more in-depth tools.</a:t>
            </a:r>
          </a:p>
          <a:p>
            <a:r>
              <a:rPr lang="en-US" sz="2400" dirty="0" smtClean="0"/>
              <a:t>Clean Water Act Discharge Monitoring Report Pollutant Loading Tool (</a:t>
            </a:r>
            <a:r>
              <a:rPr lang="en-US" sz="2400" dirty="0" smtClean="0">
                <a:hlinkClick r:id="rId2"/>
              </a:rPr>
              <a:t>http://cfpub.epa.gov/dmr/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Who is discharging?  </a:t>
            </a:r>
            <a:r>
              <a:rPr lang="en-US" sz="2000" dirty="0"/>
              <a:t>W</a:t>
            </a:r>
            <a:r>
              <a:rPr lang="en-US" sz="2000" dirty="0" smtClean="0"/>
              <a:t>hat pollutants are they discharging?  How much are they discharging?  Where they are discharging?</a:t>
            </a:r>
          </a:p>
          <a:p>
            <a:pPr lvl="1"/>
            <a:r>
              <a:rPr lang="en-US" sz="2000" dirty="0" smtClean="0"/>
              <a:t>Data from source system (ICIS) in “near real-time”</a:t>
            </a:r>
          </a:p>
          <a:p>
            <a:pPr lvl="1"/>
            <a:r>
              <a:rPr lang="en-US" sz="2000" dirty="0" smtClean="0"/>
              <a:t>Compare wastewater pollutant releases reported through CWA DMRs to Toxics Release Inventory for industrial facilities.</a:t>
            </a:r>
          </a:p>
          <a:p>
            <a:pPr lvl="1"/>
            <a:r>
              <a:rPr lang="en-US" sz="2000" dirty="0" smtClean="0"/>
              <a:t>Display can include toxicity-weighted pounds.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E3783-0454-4475-9FA3-DC886FDF8E3D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762000"/>
          </a:xfrm>
        </p:spPr>
        <p:txBody>
          <a:bodyPr/>
          <a:lstStyle/>
          <a:p>
            <a:r>
              <a:rPr lang="en-US" dirty="0" smtClean="0"/>
              <a:t>ECHO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lvl="0"/>
            <a:r>
              <a:rPr lang="en-US" sz="2000" kern="1200" dirty="0" smtClean="0"/>
              <a:t>The “Contact Us” link at the top right of ECHO pages provides access to user support.</a:t>
            </a:r>
          </a:p>
          <a:p>
            <a:endParaRPr lang="en-US" sz="2000" dirty="0" smtClean="0"/>
          </a:p>
          <a:p>
            <a:r>
              <a:rPr lang="en-US" sz="2000" dirty="0" smtClean="0"/>
              <a:t>Site documentation </a:t>
            </a:r>
          </a:p>
          <a:p>
            <a:pPr lvl="1"/>
            <a:r>
              <a:rPr lang="en-US" sz="1800" dirty="0" smtClean="0"/>
              <a:t>“Resources” tile on the homepage</a:t>
            </a:r>
          </a:p>
          <a:p>
            <a:pPr lvl="1"/>
            <a:r>
              <a:rPr lang="en-US" sz="1800" dirty="0" smtClean="0"/>
              <a:t>“Help” buttons on search pages and reports</a:t>
            </a:r>
          </a:p>
          <a:p>
            <a:endParaRPr lang="en-US" sz="2000" dirty="0" smtClean="0"/>
          </a:p>
          <a:p>
            <a:r>
              <a:rPr lang="en-US" sz="2000" dirty="0" smtClean="0"/>
              <a:t>The “Help” tile includes a link to “ECHO Tutorials”.</a:t>
            </a:r>
          </a:p>
          <a:p>
            <a:endParaRPr lang="en-US" sz="2000" dirty="0" smtClean="0"/>
          </a:p>
          <a:p>
            <a:r>
              <a:rPr lang="en-US" sz="2000" dirty="0" smtClean="0"/>
              <a:t>ECHO includes an online error correction process with a network of state and EPA data stewards who address data error reports.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5B535-FBF0-483F-A6DF-A07E0BAFD809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DECE-CA6F-4395-B9C2-3925B492D48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728</Words>
  <Application>Microsoft Office PowerPoint</Application>
  <PresentationFormat>Letter Paper (8.5x11 in)</PresentationFormat>
  <Paragraphs>104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Blank Presentation</vt:lpstr>
      <vt:lpstr>Overview of EPA Regulatory Compliance and Enforcement Data (ECHO)</vt:lpstr>
      <vt:lpstr>Introduction</vt:lpstr>
      <vt:lpstr>What is ECHO?</vt:lpstr>
      <vt:lpstr>ECHO Content</vt:lpstr>
      <vt:lpstr>ECHO Searches</vt:lpstr>
      <vt:lpstr>ECHO Searches (continued)</vt:lpstr>
      <vt:lpstr>Sources of ECHO Data</vt:lpstr>
      <vt:lpstr>Clean Water Act Pollutant Data</vt:lpstr>
      <vt:lpstr>ECHO Help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Price, Aaron</cp:lastModifiedBy>
  <cp:revision>414</cp:revision>
  <dcterms:created xsi:type="dcterms:W3CDTF">2011-02-09T16:00:48Z</dcterms:created>
  <dcterms:modified xsi:type="dcterms:W3CDTF">2015-04-15T14:13:55Z</dcterms:modified>
</cp:coreProperties>
</file>