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797"/>
    <a:srgbClr val="317192"/>
    <a:srgbClr val="6F792C"/>
    <a:srgbClr val="7E8E31"/>
    <a:srgbClr val="FFFFCC"/>
    <a:srgbClr val="5E98B6"/>
    <a:srgbClr val="5893B2"/>
    <a:srgbClr val="2F6F90"/>
    <a:srgbClr val="236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37FC6-2786-4887-8D86-B4334CDEA0B8}" v="47" dt="2023-10-18T22:10:04.551"/>
    <p1510:client id="{32E61FD2-4B30-4506-BD3D-4FA328FCC1C7}" v="1" dt="2023-10-12T21:12:3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em, Russell (he/him/his)" userId="S::wasem.russell@epa.gov::9dcccb2d-c40e-4676-948f-65cfca0efbad" providerId="AD" clId="Web-{30E37FC6-2786-4887-8D86-B4334CDEA0B8}"/>
    <pc:docChg chg="modSld">
      <pc:chgData name="Wasem, Russell (he/him/his)" userId="S::wasem.russell@epa.gov::9dcccb2d-c40e-4676-948f-65cfca0efbad" providerId="AD" clId="Web-{30E37FC6-2786-4887-8D86-B4334CDEA0B8}" dt="2023-10-18T22:10:04.551" v="24" actId="20577"/>
      <pc:docMkLst>
        <pc:docMk/>
      </pc:docMkLst>
      <pc:sldChg chg="modSp">
        <pc:chgData name="Wasem, Russell (he/him/his)" userId="S::wasem.russell@epa.gov::9dcccb2d-c40e-4676-948f-65cfca0efbad" providerId="AD" clId="Web-{30E37FC6-2786-4887-8D86-B4334CDEA0B8}" dt="2023-10-18T22:10:04.551" v="24" actId="20577"/>
        <pc:sldMkLst>
          <pc:docMk/>
          <pc:sldMk cId="765095606" sldId="270"/>
        </pc:sldMkLst>
        <pc:spChg chg="mod">
          <ac:chgData name="Wasem, Russell (he/him/his)" userId="S::wasem.russell@epa.gov::9dcccb2d-c40e-4676-948f-65cfca0efbad" providerId="AD" clId="Web-{30E37FC6-2786-4887-8D86-B4334CDEA0B8}" dt="2023-10-18T22:10:04.551" v="24" actId="20577"/>
          <ac:spMkLst>
            <pc:docMk/>
            <pc:sldMk cId="765095606" sldId="270"/>
            <ac:spMk id="13" creationId="{8ACC4D92-D60E-FB21-9F77-6808D765FAF6}"/>
          </ac:spMkLst>
        </pc:spChg>
      </pc:sldChg>
    </pc:docChg>
  </pc:docChgLst>
  <pc:docChgLst>
    <pc:chgData name="Sabrina Ferdous Alamgir" userId="16d5d00a-af1d-4ab5-8f02-f5c396d6da1d" providerId="ADAL" clId="{32E61FD2-4B30-4506-BD3D-4FA328FCC1C7}"/>
    <pc:docChg chg="custSel modSld">
      <pc:chgData name="Sabrina Ferdous Alamgir" userId="16d5d00a-af1d-4ab5-8f02-f5c396d6da1d" providerId="ADAL" clId="{32E61FD2-4B30-4506-BD3D-4FA328FCC1C7}" dt="2023-10-12T21:12:34.701" v="18"/>
      <pc:docMkLst>
        <pc:docMk/>
      </pc:docMkLst>
      <pc:sldChg chg="addSp delSp modSp mod">
        <pc:chgData name="Sabrina Ferdous Alamgir" userId="16d5d00a-af1d-4ab5-8f02-f5c396d6da1d" providerId="ADAL" clId="{32E61FD2-4B30-4506-BD3D-4FA328FCC1C7}" dt="2023-10-12T21:12:34.701" v="18"/>
        <pc:sldMkLst>
          <pc:docMk/>
          <pc:sldMk cId="765095606" sldId="270"/>
        </pc:sldMkLst>
        <pc:spChg chg="del mod">
          <ac:chgData name="Sabrina Ferdous Alamgir" userId="16d5d00a-af1d-4ab5-8f02-f5c396d6da1d" providerId="ADAL" clId="{32E61FD2-4B30-4506-BD3D-4FA328FCC1C7}" dt="2023-10-12T21:12:32.650" v="17" actId="478"/>
          <ac:spMkLst>
            <pc:docMk/>
            <pc:sldMk cId="765095606" sldId="270"/>
            <ac:spMk id="7" creationId="{F5372A53-476C-8687-789E-0D185AEEFD71}"/>
          </ac:spMkLst>
        </pc:spChg>
        <pc:spChg chg="add mod">
          <ac:chgData name="Sabrina Ferdous Alamgir" userId="16d5d00a-af1d-4ab5-8f02-f5c396d6da1d" providerId="ADAL" clId="{32E61FD2-4B30-4506-BD3D-4FA328FCC1C7}" dt="2023-10-12T21:12:34.701" v="18"/>
          <ac:spMkLst>
            <pc:docMk/>
            <pc:sldMk cId="765095606" sldId="270"/>
            <ac:spMk id="10" creationId="{99D91005-5D35-D7E6-9524-3DD3D68F5BD1}"/>
          </ac:spMkLst>
        </pc:spChg>
        <pc:spChg chg="mod">
          <ac:chgData name="Sabrina Ferdous Alamgir" userId="16d5d00a-af1d-4ab5-8f02-f5c396d6da1d" providerId="ADAL" clId="{32E61FD2-4B30-4506-BD3D-4FA328FCC1C7}" dt="2023-10-12T20:57:25.901" v="7" actId="1076"/>
          <ac:spMkLst>
            <pc:docMk/>
            <pc:sldMk cId="765095606" sldId="270"/>
            <ac:spMk id="13" creationId="{8ACC4D92-D60E-FB21-9F77-6808D765FAF6}"/>
          </ac:spMkLst>
        </pc:spChg>
      </pc:sldChg>
      <pc:sldChg chg="modSp mod">
        <pc:chgData name="Sabrina Ferdous Alamgir" userId="16d5d00a-af1d-4ab5-8f02-f5c396d6da1d" providerId="ADAL" clId="{32E61FD2-4B30-4506-BD3D-4FA328FCC1C7}" dt="2023-10-12T21:12:15.986" v="16" actId="1038"/>
        <pc:sldMkLst>
          <pc:docMk/>
          <pc:sldMk cId="1528862043" sldId="271"/>
        </pc:sldMkLst>
        <pc:spChg chg="mod">
          <ac:chgData name="Sabrina Ferdous Alamgir" userId="16d5d00a-af1d-4ab5-8f02-f5c396d6da1d" providerId="ADAL" clId="{32E61FD2-4B30-4506-BD3D-4FA328FCC1C7}" dt="2023-10-12T21:12:15.986" v="16" actId="1038"/>
          <ac:spMkLst>
            <pc:docMk/>
            <pc:sldMk cId="1528862043" sldId="271"/>
            <ac:spMk id="7" creationId="{F5372A53-476C-8687-789E-0D185AEEFD71}"/>
          </ac:spMkLst>
        </pc:spChg>
        <pc:spChg chg="mod">
          <ac:chgData name="Sabrina Ferdous Alamgir" userId="16d5d00a-af1d-4ab5-8f02-f5c396d6da1d" providerId="ADAL" clId="{32E61FD2-4B30-4506-BD3D-4FA328FCC1C7}" dt="2023-10-12T20:56:47.659" v="2" actId="1076"/>
          <ac:spMkLst>
            <pc:docMk/>
            <pc:sldMk cId="1528862043" sldId="271"/>
            <ac:spMk id="13" creationId="{8ACC4D92-D60E-FB21-9F77-6808D765FA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7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4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F383-F1F2-426B-BF95-EEF9AFBA2E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A36B-EB22-423D-81CF-1410F203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8156F54-99E0-7351-169A-1EBA6E4ED3FE}"/>
              </a:ext>
            </a:extLst>
          </p:cNvPr>
          <p:cNvSpPr txBox="1">
            <a:spLocks/>
          </p:cNvSpPr>
          <p:nvPr/>
        </p:nvSpPr>
        <p:spPr>
          <a:xfrm>
            <a:off x="97502" y="1439139"/>
            <a:ext cx="2619939" cy="17451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endParaRPr lang="en-US" sz="2025" b="1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D4FE289-2E1E-098B-7FCD-845C7401B5EB}"/>
              </a:ext>
            </a:extLst>
          </p:cNvPr>
          <p:cNvSpPr txBox="1">
            <a:spLocks/>
          </p:cNvSpPr>
          <p:nvPr/>
        </p:nvSpPr>
        <p:spPr>
          <a:xfrm>
            <a:off x="5889188" y="1598257"/>
            <a:ext cx="2990790" cy="304622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950C1-7A40-CC0B-161F-2F89542F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251744"/>
            <a:ext cx="3324064" cy="5942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CC4D92-D60E-FB21-9F77-6808D765FAF6}"/>
              </a:ext>
            </a:extLst>
          </p:cNvPr>
          <p:cNvSpPr txBox="1"/>
          <p:nvPr/>
        </p:nvSpPr>
        <p:spPr>
          <a:xfrm>
            <a:off x="6759833" y="412156"/>
            <a:ext cx="2103329" cy="59708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569200">
              <a:spcAft>
                <a:spcPts val="1200"/>
              </a:spcAft>
            </a:pPr>
            <a:r>
              <a:rPr lang="en-US" sz="2000" b="1"/>
              <a:t>EPA’s Facility Search Tool offers multiple ways to find facilities that submit to TRI:</a:t>
            </a:r>
          </a:p>
          <a:p>
            <a:pPr marL="177800" indent="-177800" defTabSz="569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/>
              <a:t>Facility Search: Search Facilities for TRI information TRI by various media program, such as Air, Drinking Water, Water / Stormwater / Biosolid, &amp; Hazard Waste.</a:t>
            </a:r>
            <a:endParaRPr lang="en-US" sz="1200">
              <a:cs typeface="Calibri" panose="020F0502020204030204"/>
            </a:endParaRPr>
          </a:p>
          <a:p>
            <a:pPr marL="177800" indent="-177800" defTabSz="569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/>
              <a:t>Facility Search Pollutant Report: The TRI Facility search can be customized by TRI Reporting Period, TRI On-Site Chemical Release Amount, TRI Off-Site Chemical Transfer Amount, &amp; Latest GHG Reporting Status.</a:t>
            </a:r>
            <a:endParaRPr lang="en-US" sz="1200">
              <a:cs typeface="Calibri" panose="020F0502020204030204"/>
            </a:endParaRPr>
          </a:p>
          <a:p>
            <a:pPr marL="177800" indent="-177800" defTabSz="569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/>
              <a:t>Facility TRI Report: Detailed Facility report can be available along with TRI History and Inventory Report.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CA086-C323-5DA9-37A4-F4DAFDFA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3" y="3067459"/>
            <a:ext cx="6346104" cy="3256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61DAA5-C0D9-3864-5127-04A8814459E6}"/>
              </a:ext>
            </a:extLst>
          </p:cNvPr>
          <p:cNvSpPr txBox="1"/>
          <p:nvPr/>
        </p:nvSpPr>
        <p:spPr>
          <a:xfrm>
            <a:off x="264023" y="1051573"/>
            <a:ext cx="22698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Using ECHO Facility Search to find the TRI Program data and information you need is easy!  All you need to do is: </a:t>
            </a:r>
          </a:p>
          <a:p>
            <a:pPr lvl="1"/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1) Search, </a:t>
            </a:r>
          </a:p>
          <a:p>
            <a:pPr lvl="1"/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2) Sort, and</a:t>
            </a:r>
          </a:p>
          <a:p>
            <a:pPr lvl="1"/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3) Drill Down!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17D65-8BBF-EC41-7CD7-F90B44F03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408" y="930506"/>
            <a:ext cx="4090248" cy="2359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D91005-5D35-D7E6-9524-3DD3D68F5BD1}"/>
              </a:ext>
            </a:extLst>
          </p:cNvPr>
          <p:cNvSpPr txBox="1"/>
          <p:nvPr/>
        </p:nvSpPr>
        <p:spPr>
          <a:xfrm>
            <a:off x="1230715" y="6330062"/>
            <a:ext cx="4912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/>
              <a:t>https://echo.epa.gov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C80D0-C2C2-E88F-72EC-BF982C56D8A7}"/>
              </a:ext>
            </a:extLst>
          </p:cNvPr>
          <p:cNvSpPr txBox="1"/>
          <p:nvPr/>
        </p:nvSpPr>
        <p:spPr>
          <a:xfrm>
            <a:off x="2550422" y="647078"/>
            <a:ext cx="17761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1) First, </a:t>
            </a:r>
            <a:r>
              <a:rPr lang="en-US" sz="1200" b="1">
                <a:solidFill>
                  <a:schemeClr val="accent6">
                    <a:lumMod val="75000"/>
                  </a:schemeClr>
                </a:solidFill>
              </a:rPr>
              <a:t>Search</a:t>
            </a: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232BB-DCD9-923A-2E8B-83A8F55D5DBE}"/>
              </a:ext>
            </a:extLst>
          </p:cNvPr>
          <p:cNvSpPr txBox="1"/>
          <p:nvPr/>
        </p:nvSpPr>
        <p:spPr>
          <a:xfrm>
            <a:off x="189494" y="2771949"/>
            <a:ext cx="17761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2) Then, </a:t>
            </a:r>
            <a:r>
              <a:rPr lang="en-US" sz="1200" b="1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509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D4FE289-2E1E-098B-7FCD-845C7401B5EB}"/>
              </a:ext>
            </a:extLst>
          </p:cNvPr>
          <p:cNvSpPr txBox="1">
            <a:spLocks/>
          </p:cNvSpPr>
          <p:nvPr/>
        </p:nvSpPr>
        <p:spPr>
          <a:xfrm>
            <a:off x="5889188" y="1598257"/>
            <a:ext cx="2990790" cy="304622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72A53-476C-8687-789E-0D185AEEFD71}"/>
              </a:ext>
            </a:extLst>
          </p:cNvPr>
          <p:cNvSpPr txBox="1"/>
          <p:nvPr/>
        </p:nvSpPr>
        <p:spPr>
          <a:xfrm>
            <a:off x="1230715" y="6330062"/>
            <a:ext cx="4912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/>
              <a:t>https://echo.epa.gov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CC4D92-D60E-FB21-9F77-6808D765FAF6}"/>
              </a:ext>
            </a:extLst>
          </p:cNvPr>
          <p:cNvSpPr txBox="1"/>
          <p:nvPr/>
        </p:nvSpPr>
        <p:spPr>
          <a:xfrm>
            <a:off x="7013476" y="395295"/>
            <a:ext cx="1778500" cy="6158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69200">
              <a:spcAft>
                <a:spcPts val="1200"/>
              </a:spcAft>
            </a:pPr>
            <a:r>
              <a:rPr lang="en-US" sz="2000" b="1"/>
              <a:t>EPA’s Facility Search Tool offers multiple ways to search Facilities for TRI Program information:</a:t>
            </a:r>
          </a:p>
          <a:p>
            <a:pPr marL="214308" indent="-21430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/>
              <a:t>Facility Search: Search by Facilities with current Violation’s, Facilities with Violation’s, Facilities with Formal Enforcement Actions, Facilities with Informal Enforcement Actions, &amp; Facilities with Significant Violations</a:t>
            </a:r>
          </a:p>
          <a:p>
            <a:pPr marL="214308" indent="-21430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/>
              <a:t>Facility Search Report: The Data table Facility Search provides a high-level overview of TRI Report, TRI Carcinogen Releases (ID/ Year), &amp; TRI HAPS Release (ID/ Year)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A1FA8D-A27E-BBC2-CEB4-8B91F1CF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3" y="1039360"/>
            <a:ext cx="6487950" cy="2535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5E56BE-6A49-C2BA-0FC4-9CE90612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3" y="3647331"/>
            <a:ext cx="6487950" cy="2532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2EB24-397B-E8E2-5CB9-DA1AF764A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251744"/>
            <a:ext cx="3324064" cy="594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74401-D3F5-E537-520A-58F446BCD8EC}"/>
              </a:ext>
            </a:extLst>
          </p:cNvPr>
          <p:cNvSpPr txBox="1"/>
          <p:nvPr/>
        </p:nvSpPr>
        <p:spPr>
          <a:xfrm>
            <a:off x="198691" y="787319"/>
            <a:ext cx="17761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3) Then, </a:t>
            </a:r>
            <a:r>
              <a:rPr lang="en-US" sz="1200" b="1">
                <a:solidFill>
                  <a:schemeClr val="accent6">
                    <a:lumMod val="75000"/>
                  </a:schemeClr>
                </a:solidFill>
              </a:rPr>
              <a:t>Drill Down</a:t>
            </a: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2886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Thumbnail xmlns="7024cf0e-4d7b-42cb-89d7-2c4a1013c85c">
      <Url xsi:nil="true"/>
      <Description xsi:nil="true"/>
    </Thumbnail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2023-10-17T21:39:54+00:00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lcf76f155ced4ddcb4097134ff3c332f xmlns="7024cf0e-4d7b-42cb-89d7-2c4a1013c85c">
      <Terms xmlns="http://schemas.microsoft.com/office/infopath/2007/PartnerControls"/>
    </lcf76f155ced4ddcb4097134ff3c332f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SharedWithUsers xmlns="0fcdb1a0-77a4-46aa-b4d9-e8f6896ef5d1">
      <UserInfo>
        <DisplayName>Wallace, Jane</DisplayName>
        <AccountId>25</AccountId>
        <AccountType/>
      </UserInfo>
      <UserInfo>
        <DisplayName>Swift, Jason</DisplayName>
        <AccountId>67</AccountId>
        <AccountType/>
      </UserInfo>
      <UserInfo>
        <DisplayName>Barrette, Michael</DisplayName>
        <AccountId>14</AccountId>
        <AccountType/>
      </UserInfo>
      <UserInfo>
        <DisplayName>Johnston, Carey</DisplayName>
        <AccountId>20</AccountId>
        <AccountType/>
      </UserInfo>
      <UserInfo>
        <DisplayName>Spalt, Nicholas</DisplayName>
        <AccountId>27</AccountId>
        <AccountType/>
      </UserInfo>
      <UserInfo>
        <DisplayName>Teitelbaum, Daniel</DisplayName>
        <AccountId>133</AccountId>
        <AccountType/>
      </UserInfo>
      <UserInfo>
        <DisplayName>Stern, Cora (she/her/hers)</DisplayName>
        <AccountId>535</AccountId>
        <AccountType/>
      </UserInfo>
      <UserInfo>
        <DisplayName>Wasem, Russell (he/him/his)</DisplayName>
        <AccountId>17</AccountId>
        <AccountType/>
      </UserInfo>
      <UserInfo>
        <DisplayName>Kadish, Rochele</DisplayName>
        <AccountId>71</AccountId>
        <AccountType/>
      </UserInfo>
      <UserInfo>
        <DisplayName>Soule, Genevieve</DisplayName>
        <AccountId>1131</AccountId>
        <AccountType/>
      </UserInfo>
      <UserInfo>
        <DisplayName>Jones, Joel E.</DisplayName>
        <AccountId>728</AccountId>
        <AccountType/>
      </UserInfo>
      <UserInfo>
        <DisplayName>Ortega, Kellie (she/her/hers)</DisplayName>
        <AccountId>1012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A2E7D252B204FBCDD8C588CB531F4" ma:contentTypeVersion="17" ma:contentTypeDescription="Create a new document." ma:contentTypeScope="" ma:versionID="a8173fa0faeb3a4b41b24b5221d0fd1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7024cf0e-4d7b-42cb-89d7-2c4a1013c85c" xmlns:ns6="0fcdb1a0-77a4-46aa-b4d9-e8f6896ef5d1" targetNamespace="http://schemas.microsoft.com/office/2006/metadata/properties" ma:root="true" ma:fieldsID="2f888f690ec1f7acbfd13d954ddea609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024cf0e-4d7b-42cb-89d7-2c4a1013c85c"/>
    <xsd:import namespace="0fcdb1a0-77a4-46aa-b4d9-e8f6896ef5d1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ServiceLocation" minOccurs="0"/>
                <xsd:element ref="ns5:MediaLengthInSeconds" minOccurs="0"/>
                <xsd:element ref="ns5:Thumbnail" minOccurs="0"/>
                <xsd:element ref="ns5:lcf76f155ced4ddcb4097134ff3c332f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513b6dce-8e11-405c-9709-7044b38c4346}" ma:internalName="TaxCatchAllLabel" ma:readOnly="true" ma:showField="CatchAllDataLabel" ma:web="0fcdb1a0-77a4-46aa-b4d9-e8f6896ef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513b6dce-8e11-405c-9709-7044b38c4346}" ma:internalName="TaxCatchAll" ma:showField="CatchAllData" ma:web="0fcdb1a0-77a4-46aa-b4d9-e8f6896ef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4cf0e-4d7b-42cb-89d7-2c4a1013c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Thumbnail" ma:index="39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db1a0-77a4-46aa-b4d9-e8f6896ef5d1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492387-A899-46ED-ADD3-C4F9D5B01D2F}">
  <ds:schemaRefs>
    <ds:schemaRef ds:uri="4ffa91fb-a0ff-4ac5-b2db-65c790d184a4"/>
    <ds:schemaRef ds:uri="7024cf0e-4d7b-42cb-89d7-2c4a1013c85c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000D9863-B0F3-45C5-84C0-959B9129159F}">
  <ds:schemaRefs>
    <ds:schemaRef ds:uri="0fcdb1a0-77a4-46aa-b4d9-e8f6896ef5d1"/>
    <ds:schemaRef ds:uri="4ffa91fb-a0ff-4ac5-b2db-65c790d184a4"/>
    <ds:schemaRef ds:uri="7024cf0e-4d7b-42cb-89d7-2c4a1013c8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0679F9-9E23-4C79-90F5-142C74223F1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AD08AB3-F6F9-4D6C-8D6D-BB1604DF7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On-screen Show (4:3)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Camp</dc:creator>
  <cp:revision>1</cp:revision>
  <dcterms:created xsi:type="dcterms:W3CDTF">2016-10-13T18:41:29Z</dcterms:created>
  <dcterms:modified xsi:type="dcterms:W3CDTF">2023-10-18T22:10:05Z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0x010100237A2E7D252B204FBCDD8C588CB531F4</vt:lpwstr>
  </property>
  <property fmtid="{D5CDD505-2E9C-101B-9397-08002B2CF9AE}" pid="3" name="e3f09c3df709400db2417a7161762d62">
    <vt:lpwstr/>
  </property>
  <property fmtid="{D5CDD505-2E9C-101B-9397-08002B2CF9AE}" pid="4" name="Document Type">
    <vt:lpwstr/>
  </property>
  <property fmtid="{D5CDD505-2E9C-101B-9397-08002B2CF9AE}" pid="5" name="EPA_x0020_Subject">
    <vt:lpwstr/>
  </property>
  <property fmtid="{D5CDD505-2E9C-101B-9397-08002B2CF9AE}" pid="6" name="TaxKeyword">
    <vt:lpwstr/>
  </property>
  <property fmtid="{D5CDD505-2E9C-101B-9397-08002B2CF9AE}" pid="7" name="MediaServiceImageTags">
    <vt:lpwstr/>
  </property>
  <property fmtid="{D5CDD505-2E9C-101B-9397-08002B2CF9AE}" pid="8" name="EPA Subject">
    <vt:lpwstr/>
  </property>
</Properties>
</file>