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797"/>
    <a:srgbClr val="317192"/>
    <a:srgbClr val="6F792C"/>
    <a:srgbClr val="7E8E31"/>
    <a:srgbClr val="FFFFCC"/>
    <a:srgbClr val="5E98B6"/>
    <a:srgbClr val="5893B2"/>
    <a:srgbClr val="2F6F90"/>
    <a:srgbClr val="236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640DFE-D1BA-432A-8DD9-8A0C593CA47B}" v="7" dt="2023-10-12T21:09:20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9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9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5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5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4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8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2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6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F383-F1F2-426B-BF95-EEF9AFBA2EB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A36B-EB22-423D-81CF-1410F2038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4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9F383-F1F2-426B-BF95-EEF9AFBA2EB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4A36B-EB22-423D-81CF-1410F2038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7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8156F54-99E0-7351-169A-1EBA6E4ED3FE}"/>
              </a:ext>
            </a:extLst>
          </p:cNvPr>
          <p:cNvSpPr txBox="1">
            <a:spLocks/>
          </p:cNvSpPr>
          <p:nvPr/>
        </p:nvSpPr>
        <p:spPr>
          <a:xfrm>
            <a:off x="6659628" y="-14768"/>
            <a:ext cx="1945986" cy="161674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en-US" sz="2025" b="1" dirty="0"/>
              <a:t>EPA’s Water Pollutant Loading Tool offers multiple TRI data analysis tools</a:t>
            </a:r>
          </a:p>
        </p:txBody>
      </p:sp>
      <p:pic>
        <p:nvPicPr>
          <p:cNvPr id="3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D574D604-1F9E-BB90-9632-F0C202614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6" y="1862714"/>
            <a:ext cx="2751586" cy="3734512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3DEFE0B-17F4-74C3-1C55-517859B5D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78" y="1281869"/>
            <a:ext cx="3045010" cy="5016381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D4FE289-2E1E-098B-7FCD-845C7401B5EB}"/>
              </a:ext>
            </a:extLst>
          </p:cNvPr>
          <p:cNvSpPr txBox="1">
            <a:spLocks/>
          </p:cNvSpPr>
          <p:nvPr/>
        </p:nvSpPr>
        <p:spPr>
          <a:xfrm>
            <a:off x="6426434" y="1626655"/>
            <a:ext cx="2409913" cy="420663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TRI Search: Search by location, pollutant, industry, and watershed to quickly identify the largest water releases</a:t>
            </a:r>
          </a:p>
          <a:p>
            <a:r>
              <a:rPr lang="en-US" sz="1200" dirty="0"/>
              <a:t>TRI Pollutant Loading Report: View detailed information about TRI water releases for a facility, and related information such as receiving water, transfers to POTWs, and wastewater treatment technologies</a:t>
            </a:r>
          </a:p>
          <a:p>
            <a:r>
              <a:rPr lang="en-US" sz="1200" dirty="0"/>
              <a:t>TRI and DMR Comparison Dashboard: Use the side-by-side TRI and DMR data comparisons to review data quality, analyze compliance, and understand sources of water releases</a:t>
            </a:r>
          </a:p>
          <a:p>
            <a:r>
              <a:rPr lang="en-US" sz="1200" dirty="0"/>
              <a:t>Multi-year Loading Report: Analyze TRI and DMR data trends over time for a facility</a:t>
            </a:r>
          </a:p>
          <a:p>
            <a:r>
              <a:rPr lang="en-US" sz="1200" dirty="0"/>
              <a:t>Additional Resources: Access reference tables for TRI Chemicals, POTW removals, crosswalks linking TRI and DMR facilities and chemicals, and a tutorial series on comparing TRI and DMR data</a:t>
            </a:r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F950C1-7A40-CC0B-161F-2F89542F9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5" y="292881"/>
            <a:ext cx="3588946" cy="6416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84F6EE-A99A-9E3F-18B1-99D0331EDFF3}"/>
              </a:ext>
            </a:extLst>
          </p:cNvPr>
          <p:cNvSpPr txBox="1"/>
          <p:nvPr/>
        </p:nvSpPr>
        <p:spPr>
          <a:xfrm>
            <a:off x="2115570" y="6395842"/>
            <a:ext cx="4912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600" dirty="0"/>
              <a:t>https://echo.epa.gov</a:t>
            </a:r>
          </a:p>
        </p:txBody>
      </p:sp>
    </p:spTree>
    <p:extLst>
      <p:ext uri="{BB962C8B-B14F-4D97-AF65-F5344CB8AC3E}">
        <p14:creationId xmlns:p14="http://schemas.microsoft.com/office/powerpoint/2010/main" val="324950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43A7F3-37AF-E8E9-97CE-2DBE4E80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90" y="1047546"/>
            <a:ext cx="8401050" cy="82981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1800" b="1" dirty="0"/>
              <a:t>EPA’s Water Pollutant Loading Tool combines Toxic Release Inventory (TRI) and Discharge Monitoring Report (DMR) data to provide a more complete picture of water releases</a:t>
            </a:r>
          </a:p>
        </p:txBody>
      </p:sp>
      <p:pic>
        <p:nvPicPr>
          <p:cNvPr id="10" name="Picture Placeholder 9" descr="A cartoon of a factory&#10;&#10;Description automatically generated">
            <a:extLst>
              <a:ext uri="{FF2B5EF4-FFF2-40B4-BE49-F238E27FC236}">
                <a16:creationId xmlns:a16="http://schemas.microsoft.com/office/drawing/2014/main" id="{02A91128-DA3B-361F-B6D9-53E82FA17D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"/>
          <a:stretch/>
        </p:blipFill>
        <p:spPr>
          <a:xfrm>
            <a:off x="322327" y="2148692"/>
            <a:ext cx="5028668" cy="339041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C0366A-4FCA-00B0-C3B5-7C608E28E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4064" y="2372868"/>
            <a:ext cx="2591323" cy="2969514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257175" indent="-257175">
              <a:buFont typeface="+mj-lt"/>
              <a:buAutoNum type="alphaUcPeriod"/>
            </a:pPr>
            <a:r>
              <a:rPr lang="en-US" sz="1800" dirty="0"/>
              <a:t>Industrial User: Water transfers to POTWs captured in TRI</a:t>
            </a:r>
          </a:p>
          <a:p>
            <a:pPr marL="257175" indent="-257175">
              <a:buFont typeface="+mj-lt"/>
              <a:buAutoNum type="alphaUcPeriod"/>
            </a:pPr>
            <a:r>
              <a:rPr lang="en-US" sz="1800" dirty="0"/>
              <a:t>Wastewater Treatment Plant (POTW): Surface water releases captured in DMRs </a:t>
            </a:r>
          </a:p>
          <a:p>
            <a:pPr marL="257175" indent="-257175">
              <a:buFont typeface="+mj-lt"/>
              <a:buAutoNum type="alphaUcPeriod"/>
            </a:pPr>
            <a:r>
              <a:rPr lang="en-US" sz="1800" dirty="0"/>
              <a:t>Industrial Point Source: Surface water releases captured in both TRI and DMRs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6A264D-2DD4-6854-D425-0AC362A20F3B}"/>
              </a:ext>
            </a:extLst>
          </p:cNvPr>
          <p:cNvSpPr txBox="1"/>
          <p:nvPr/>
        </p:nvSpPr>
        <p:spPr>
          <a:xfrm>
            <a:off x="2115570" y="6395842"/>
            <a:ext cx="4912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600" dirty="0"/>
              <a:t>https://echo.epa.gov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F48222-D97A-473D-5D34-0206AAB91C7D}"/>
              </a:ext>
            </a:extLst>
          </p:cNvPr>
          <p:cNvSpPr txBox="1"/>
          <p:nvPr/>
        </p:nvSpPr>
        <p:spPr>
          <a:xfrm>
            <a:off x="1778777" y="3447715"/>
            <a:ext cx="348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F80772-2FB1-8F11-D0B2-F3C2A8A36C1F}"/>
              </a:ext>
            </a:extLst>
          </p:cNvPr>
          <p:cNvSpPr txBox="1"/>
          <p:nvPr/>
        </p:nvSpPr>
        <p:spPr>
          <a:xfrm>
            <a:off x="2361342" y="4943197"/>
            <a:ext cx="3353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9F3DBD-009A-540A-4548-E9277E29049A}"/>
              </a:ext>
            </a:extLst>
          </p:cNvPr>
          <p:cNvSpPr txBox="1"/>
          <p:nvPr/>
        </p:nvSpPr>
        <p:spPr>
          <a:xfrm>
            <a:off x="4979179" y="4357124"/>
            <a:ext cx="3273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FF00"/>
                </a:solidFill>
              </a:rPr>
              <a:t>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C5225-35E8-F61C-6A25-6BAF6433E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5" y="292881"/>
            <a:ext cx="3588946" cy="64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88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7A2E7D252B204FBCDD8C588CB531F4" ma:contentTypeVersion="17" ma:contentTypeDescription="Create a new document." ma:contentTypeScope="" ma:versionID="a8173fa0faeb3a4b41b24b5221d0fd1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7024cf0e-4d7b-42cb-89d7-2c4a1013c85c" xmlns:ns6="0fcdb1a0-77a4-46aa-b4d9-e8f6896ef5d1" targetNamespace="http://schemas.microsoft.com/office/2006/metadata/properties" ma:root="true" ma:fieldsID="2f888f690ec1f7acbfd13d954ddea609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7024cf0e-4d7b-42cb-89d7-2c4a1013c85c"/>
    <xsd:import namespace="0fcdb1a0-77a4-46aa-b4d9-e8f6896ef5d1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DateTaken" minOccurs="0"/>
                <xsd:element ref="ns5:MediaServiceLocation" minOccurs="0"/>
                <xsd:element ref="ns5:MediaLengthInSeconds" minOccurs="0"/>
                <xsd:element ref="ns5:Thumbnail" minOccurs="0"/>
                <xsd:element ref="ns5:lcf76f155ced4ddcb4097134ff3c332f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513b6dce-8e11-405c-9709-7044b38c4346}" ma:internalName="TaxCatchAllLabel" ma:readOnly="true" ma:showField="CatchAllDataLabel" ma:web="0fcdb1a0-77a4-46aa-b4d9-e8f6896ef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513b6dce-8e11-405c-9709-7044b38c4346}" ma:internalName="TaxCatchAll" ma:showField="CatchAllData" ma:web="0fcdb1a0-77a4-46aa-b4d9-e8f6896ef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4cf0e-4d7b-42cb-89d7-2c4a1013c8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  <xsd:element name="Thumbnail" ma:index="39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db1a0-77a4-46aa-b4d9-e8f6896ef5d1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Thumbnail xmlns="7024cf0e-4d7b-42cb-89d7-2c4a1013c85c">
      <Url xsi:nil="true"/>
      <Description xsi:nil="true"/>
    </Thumbnail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2023-10-17T21:40:13+00:00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lcf76f155ced4ddcb4097134ff3c332f xmlns="7024cf0e-4d7b-42cb-89d7-2c4a1013c85c">
      <Terms xmlns="http://schemas.microsoft.com/office/infopath/2007/PartnerControls"/>
    </lcf76f155ced4ddcb4097134ff3c332f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SharedWithUsers xmlns="0fcdb1a0-77a4-46aa-b4d9-e8f6896ef5d1">
      <UserInfo>
        <DisplayName>Wallace, Jane</DisplayName>
        <AccountId>25</AccountId>
        <AccountType/>
      </UserInfo>
      <UserInfo>
        <DisplayName>Swift, Jason</DisplayName>
        <AccountId>67</AccountId>
        <AccountType/>
      </UserInfo>
      <UserInfo>
        <DisplayName>Barrette, Michael</DisplayName>
        <AccountId>14</AccountId>
        <AccountType/>
      </UserInfo>
      <UserInfo>
        <DisplayName>Johnston, Carey</DisplayName>
        <AccountId>20</AccountId>
        <AccountType/>
      </UserInfo>
      <UserInfo>
        <DisplayName>Spalt, Nicholas</DisplayName>
        <AccountId>27</AccountId>
        <AccountType/>
      </UserInfo>
      <UserInfo>
        <DisplayName>Teitelbaum, Daniel</DisplayName>
        <AccountId>133</AccountId>
        <AccountType/>
      </UserInfo>
      <UserInfo>
        <DisplayName>Stern, Cora (she/her/hers)</DisplayName>
        <AccountId>535</AccountId>
        <AccountType/>
      </UserInfo>
      <UserInfo>
        <DisplayName>Wasem, Russell (he/him/his)</DisplayName>
        <AccountId>17</AccountId>
        <AccountType/>
      </UserInfo>
      <UserInfo>
        <DisplayName>Kadish, Rochele</DisplayName>
        <AccountId>71</AccountId>
        <AccountType/>
      </UserInfo>
      <UserInfo>
        <DisplayName>Soule, Genevieve</DisplayName>
        <AccountId>1131</AccountId>
        <AccountType/>
      </UserInfo>
      <UserInfo>
        <DisplayName>Jones, Joel E.</DisplayName>
        <AccountId>728</AccountId>
        <AccountType/>
      </UserInfo>
      <UserInfo>
        <DisplayName>Ortega, Kellie (she/her/hers)</DisplayName>
        <AccountId>1012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4AFC3E-8D70-4220-8D55-542E62DF18DB}"/>
</file>

<file path=customXml/itemProps2.xml><?xml version="1.0" encoding="utf-8"?>
<ds:datastoreItem xmlns:ds="http://schemas.openxmlformats.org/officeDocument/2006/customXml" ds:itemID="{264C4419-9C17-4A3B-81BB-939B6BF42694}"/>
</file>

<file path=customXml/itemProps3.xml><?xml version="1.0" encoding="utf-8"?>
<ds:datastoreItem xmlns:ds="http://schemas.openxmlformats.org/officeDocument/2006/customXml" ds:itemID="{33C30772-0777-46B1-AB1A-FE51EC099D62}"/>
</file>

<file path=customXml/itemProps4.xml><?xml version="1.0" encoding="utf-8"?>
<ds:datastoreItem xmlns:ds="http://schemas.openxmlformats.org/officeDocument/2006/customXml" ds:itemID="{0C6D39B2-7393-4373-9871-B51349B04DF6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23540</TotalTime>
  <Words>219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EPA’s Water Pollutant Loading Tool combines Toxic Release Inventory (TRI) and Discharge Monitoring Report (DMR) data to provide a more complete picture of water releases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Camp</dc:creator>
  <cp:lastModifiedBy>Sabrina Ferdous Alamgir</cp:lastModifiedBy>
  <cp:revision>16</cp:revision>
  <dcterms:created xsi:type="dcterms:W3CDTF">2016-10-13T18:41:29Z</dcterms:created>
  <dcterms:modified xsi:type="dcterms:W3CDTF">2023-10-12T21:16:10Z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0x010100237A2E7D252B204FBCDD8C588CB531F4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e3f09c3df709400db2417a7161762d62">
    <vt:lpwstr/>
  </property>
  <property fmtid="{D5CDD505-2E9C-101B-9397-08002B2CF9AE}" pid="6" name="EPA_x0020_Subject">
    <vt:lpwstr/>
  </property>
  <property fmtid="{D5CDD505-2E9C-101B-9397-08002B2CF9AE}" pid="7" name="Document Type">
    <vt:lpwstr/>
  </property>
  <property fmtid="{D5CDD505-2E9C-101B-9397-08002B2CF9AE}" pid="8" name="EPA Subject">
    <vt:lpwstr/>
  </property>
</Properties>
</file>